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71" r:id="rId8"/>
    <p:sldId id="273" r:id="rId9"/>
    <p:sldId id="265" r:id="rId10"/>
    <p:sldId id="266" r:id="rId11"/>
    <p:sldId id="279" r:id="rId12"/>
    <p:sldId id="280" r:id="rId13"/>
    <p:sldId id="274" r:id="rId14"/>
    <p:sldId id="276" r:id="rId15"/>
    <p:sldId id="272" r:id="rId16"/>
    <p:sldId id="277" r:id="rId17"/>
    <p:sldId id="270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28"/>
    <a:srgbClr val="FF7C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ED3C-72E6-42C2-86B2-CEA78DE4C3A8}" type="datetimeFigureOut">
              <a:rPr lang="es-AR" smtClean="0"/>
              <a:pPr/>
              <a:t>18/05/2017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42B1E-0CCE-489F-8863-27704EEE10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429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8D34CC-6512-4AEE-82E8-444663C34D8D}" type="slidenum">
              <a:rPr lang="es-AR" altLang="es-AR">
                <a:solidFill>
                  <a:prstClr val="white"/>
                </a:solidFill>
              </a:rPr>
              <a:pPr/>
              <a:t>1</a:t>
            </a:fld>
            <a:endParaRPr lang="es-AR" altLang="es-AR">
              <a:solidFill>
                <a:prstClr val="white"/>
              </a:solidFill>
            </a:endParaRPr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F3D40198-DA55-44EA-914E-E0EC1A1226A6}" type="slidenum">
              <a:rPr lang="es-AR" altLang="es-AR" sz="1200">
                <a:solidFill>
                  <a:srgbClr val="000000"/>
                </a:solidFill>
                <a:latin typeface="Times New Roman" pitchFamily="16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s-AR" alt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B943F9-E741-440B-801F-1B3830267720}" type="slidenum">
              <a:rPr lang="es-AR"/>
              <a:pPr/>
              <a:t>7</a:t>
            </a:fld>
            <a:endParaRPr lang="es-A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7C2A3F-AED9-4AC7-94F6-B1AC1AE2047D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2D454-F83A-43A8-8867-5CA40FDB623B}" type="slidenum">
              <a:rPr lang="es-AR"/>
              <a:pPr/>
              <a:t>8</a:t>
            </a:fld>
            <a:endParaRPr lang="es-A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288C03-BA5C-4750-918D-F4E54B49F480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2D454-F83A-43A8-8867-5CA40FDB623B}" type="slidenum">
              <a:rPr lang="es-AR"/>
              <a:pPr/>
              <a:t>13</a:t>
            </a:fld>
            <a:endParaRPr lang="es-A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288C03-BA5C-4750-918D-F4E54B49F480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2D454-F83A-43A8-8867-5CA40FDB623B}" type="slidenum">
              <a:rPr lang="es-AR"/>
              <a:pPr/>
              <a:t>14</a:t>
            </a:fld>
            <a:endParaRPr lang="es-A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288C03-BA5C-4750-918D-F4E54B49F480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2D454-F83A-43A8-8867-5CA40FDB623B}" type="slidenum">
              <a:rPr lang="es-AR"/>
              <a:pPr/>
              <a:t>15</a:t>
            </a:fld>
            <a:endParaRPr lang="es-A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288C03-BA5C-4750-918D-F4E54B49F480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2D454-F83A-43A8-8867-5CA40FDB623B}" type="slidenum">
              <a:rPr lang="es-AR"/>
              <a:pPr/>
              <a:t>16</a:t>
            </a:fld>
            <a:endParaRPr lang="es-A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5074" y="8682477"/>
            <a:ext cx="2960056" cy="445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288C03-BA5C-4750-918D-F4E54B49F480}" type="slidenum">
              <a:rPr lang="es-A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s-A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317" y="4342704"/>
            <a:ext cx="5488974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020467-E19C-4023-983A-7658CAF3ED0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9424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AB73FC-3B76-48F6-883A-4DFAC19DD85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367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6350"/>
            <a:ext cx="2035175" cy="6103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3125" cy="6103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382FF3-FB3F-4F9E-BDA0-D73C6AFF47F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16487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75FC9D-E745-4C0E-BD1D-D4404C43A92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261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997A27-9D18-47CC-A093-5C3D1E24CBF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710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25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7738" y="1600200"/>
            <a:ext cx="39925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32215C-B786-4412-A8E8-AEDF0598393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542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01A515-8BE0-42D3-9EB6-A94F4B79636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6646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355B79-4C29-4BE0-B0C8-2A1438E4674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7825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907A8D-C857-43DA-9427-D95EC0B92F3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077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E27957-C3DB-4C90-8E2B-1D0D9DF64E0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1722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CF6A95-901A-4805-80C2-9ACCF5DB57F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9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375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375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los formatos del texto del esquema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  <a:p>
            <a:pPr lvl="4"/>
            <a:r>
              <a:rPr lang="en-GB" altLang="es-AR" smtClean="0"/>
              <a:t>Octavo nivel del esquema</a:t>
            </a:r>
          </a:p>
          <a:p>
            <a:pPr lvl="4"/>
            <a:r>
              <a:rPr lang="en-GB" altLang="es-AR" smtClean="0"/>
              <a:t>Noveno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096000" y="6245225"/>
            <a:ext cx="2654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09600" y="6246813"/>
            <a:ext cx="54213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08088"/>
            <a:ext cx="51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5F74D19-0909-473F-8935-6FE85F6703BD}" type="slidenum">
              <a:rPr lang="es-AR" altLang="es-AR">
                <a:latin typeface="Arial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‹Nº›</a:t>
            </a:fld>
            <a:endParaRPr lang="es-AR" altLang="es-A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202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775F55"/>
          </a:solidFill>
          <a:latin typeface="Tw Cen M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34" y="5013176"/>
            <a:ext cx="3441830" cy="16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779838" y="2370138"/>
            <a:ext cx="5456237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A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18002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5936900" cy="245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52883"/>
            <a:ext cx="3528392" cy="84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40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1659572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Curiotti Ingeniería</a:t>
            </a:r>
            <a:r>
              <a:rPr lang="es-AR" sz="3200" dirty="0" smtClean="0">
                <a:solidFill>
                  <a:schemeClr val="bg2"/>
                </a:solidFill>
              </a:rPr>
              <a:t>: Engranajes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Davicino SA</a:t>
            </a:r>
            <a:r>
              <a:rPr lang="es-AR" sz="3200" dirty="0" smtClean="0">
                <a:solidFill>
                  <a:schemeClr val="bg2"/>
                </a:solidFill>
              </a:rPr>
              <a:t>: Corte de chapas en alta definición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Emc Muebles</a:t>
            </a:r>
            <a:r>
              <a:rPr lang="es-AR" sz="3200" dirty="0" smtClean="0">
                <a:solidFill>
                  <a:schemeClr val="bg2"/>
                </a:solidFill>
              </a:rPr>
              <a:t>: Muebles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Frund SA</a:t>
            </a:r>
            <a:r>
              <a:rPr lang="es-AR" sz="3200" dirty="0" smtClean="0">
                <a:solidFill>
                  <a:schemeClr val="bg2"/>
                </a:solidFill>
              </a:rPr>
              <a:t>: </a:t>
            </a:r>
            <a:r>
              <a:rPr lang="es-ES" sz="3200" dirty="0" smtClean="0">
                <a:solidFill>
                  <a:schemeClr val="bg2"/>
                </a:solidFill>
              </a:rPr>
              <a:t>herramientas de corte para madera, aluminio, PVC y metales especiales.</a:t>
            </a:r>
            <a:endParaRPr lang="es-AR" sz="3200" dirty="0" smtClean="0">
              <a:solidFill>
                <a:schemeClr val="bg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PyMEs participantes en ediciones anteriores del Rafaela Exporta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1659572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>
              <a:solidFill>
                <a:schemeClr val="bg2"/>
              </a:solidFill>
            </a:endParaRPr>
          </a:p>
          <a:p>
            <a:endParaRPr lang="es-AR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err="1" smtClean="0">
                <a:solidFill>
                  <a:schemeClr val="bg2"/>
                </a:solidFill>
              </a:rPr>
              <a:t>Food</a:t>
            </a:r>
            <a:r>
              <a:rPr lang="es-AR" sz="3200" b="1" dirty="0" smtClean="0">
                <a:solidFill>
                  <a:schemeClr val="bg2"/>
                </a:solidFill>
              </a:rPr>
              <a:t> </a:t>
            </a:r>
            <a:r>
              <a:rPr lang="es-AR" sz="3200" b="1" dirty="0" err="1" smtClean="0">
                <a:solidFill>
                  <a:schemeClr val="bg2"/>
                </a:solidFill>
              </a:rPr>
              <a:t>Solutions</a:t>
            </a:r>
            <a:r>
              <a:rPr lang="es-AR" sz="3200" dirty="0" smtClean="0">
                <a:solidFill>
                  <a:schemeClr val="bg2"/>
                </a:solidFill>
              </a:rPr>
              <a:t>: suplementos alimenticios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Dellasanta Cueros</a:t>
            </a:r>
            <a:r>
              <a:rPr lang="es-AR" sz="3200" dirty="0" smtClean="0">
                <a:solidFill>
                  <a:schemeClr val="bg2"/>
                </a:solidFill>
              </a:rPr>
              <a:t>: </a:t>
            </a:r>
            <a:r>
              <a:rPr lang="es-AR" sz="3200" dirty="0" err="1" smtClean="0">
                <a:solidFill>
                  <a:schemeClr val="bg2"/>
                </a:solidFill>
              </a:rPr>
              <a:t>marroquineria</a:t>
            </a:r>
            <a:endParaRPr lang="es-AR" sz="3200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Radiadores </a:t>
            </a:r>
            <a:r>
              <a:rPr lang="es-AR" sz="3200" b="1" dirty="0" err="1" smtClean="0">
                <a:solidFill>
                  <a:schemeClr val="bg2"/>
                </a:solidFill>
              </a:rPr>
              <a:t>Pron</a:t>
            </a:r>
            <a:r>
              <a:rPr lang="es-AR" sz="3200" dirty="0" smtClean="0">
                <a:solidFill>
                  <a:schemeClr val="bg2"/>
                </a:solidFill>
              </a:rPr>
              <a:t>: radiadores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CDIMEX: cosmética y accesorios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AR" sz="3200" dirty="0" smtClean="0">
              <a:solidFill>
                <a:schemeClr val="bg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02159" y="214164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PyMEs participantes en ediciones anteriores del Rafaela Exporta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02159" y="116632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PyMEs participantes en </a:t>
            </a: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la</a:t>
            </a: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 edición 2017del </a:t>
            </a: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Rafaela Exporta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659572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>
              <a:solidFill>
                <a:schemeClr val="bg2"/>
              </a:solidFill>
            </a:endParaRPr>
          </a:p>
          <a:p>
            <a:endParaRPr lang="es-AR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dirty="0" err="1" smtClean="0">
                <a:solidFill>
                  <a:schemeClr val="bg2"/>
                </a:solidFill>
              </a:rPr>
              <a:t>Agofa</a:t>
            </a:r>
            <a:r>
              <a:rPr lang="es-AR" sz="3200" dirty="0" smtClean="0">
                <a:solidFill>
                  <a:schemeClr val="bg2"/>
                </a:solidFill>
              </a:rPr>
              <a:t>: chocolates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/>
                </a:solidFill>
              </a:rPr>
              <a:t>Helena: alimentos sin T.A.C.C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dirty="0" err="1" smtClean="0">
                <a:solidFill>
                  <a:schemeClr val="bg2"/>
                </a:solidFill>
              </a:rPr>
              <a:t>Condrac</a:t>
            </a:r>
            <a:r>
              <a:rPr lang="es-AR" sz="3200" dirty="0" smtClean="0">
                <a:solidFill>
                  <a:schemeClr val="bg2"/>
                </a:solidFill>
              </a:rPr>
              <a:t>: confección de textiles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/>
                </a:solidFill>
              </a:rPr>
              <a:t>Acertijo</a:t>
            </a:r>
            <a:r>
              <a:rPr lang="es-AR" sz="3200" smtClean="0">
                <a:solidFill>
                  <a:schemeClr val="bg2"/>
                </a:solidFill>
              </a:rPr>
              <a:t>: cartucheras</a:t>
            </a:r>
            <a:endParaRPr lang="es-AR" sz="3200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dirty="0" smtClean="0">
                <a:solidFill>
                  <a:schemeClr val="bg2"/>
                </a:solidFill>
              </a:rPr>
              <a:t>Rita </a:t>
            </a:r>
            <a:r>
              <a:rPr lang="es-AR" sz="3200" dirty="0" err="1" smtClean="0">
                <a:solidFill>
                  <a:schemeClr val="bg2"/>
                </a:solidFill>
              </a:rPr>
              <a:t>Lehmann</a:t>
            </a:r>
            <a:r>
              <a:rPr lang="es-AR" sz="3200" dirty="0" smtClean="0">
                <a:solidFill>
                  <a:schemeClr val="bg2"/>
                </a:solidFill>
              </a:rPr>
              <a:t> Lencería: lencería</a:t>
            </a:r>
            <a:endParaRPr lang="es-AR" sz="32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7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dirty="0" smtClean="0">
                <a:solidFill>
                  <a:srgbClr val="775F55"/>
                </a:solidFill>
                <a:latin typeface="Tw Cen MT" pitchFamily="32" charset="0"/>
              </a:rPr>
              <a:t>Capacitaciones y talleres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dirty="0" smtClean="0">
                <a:solidFill>
                  <a:srgbClr val="775F55"/>
                </a:solidFill>
                <a:latin typeface="Tw Cen MT" pitchFamily="32" charset="0"/>
              </a:rPr>
              <a:t>Rafaela Exporta  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2123306"/>
            <a:ext cx="8280400" cy="3825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b="1" dirty="0" smtClean="0">
                <a:solidFill>
                  <a:srgbClr val="000000"/>
                </a:solidFill>
                <a:cs typeface="Andalus" pitchFamily="16" charset="-78"/>
              </a:rPr>
              <a:t>Capacitaciones y talleres: </a:t>
            </a:r>
            <a:r>
              <a:rPr lang="es-AR" sz="3200" dirty="0" smtClean="0">
                <a:solidFill>
                  <a:srgbClr val="000000"/>
                </a:solidFill>
                <a:cs typeface="Andalus" pitchFamily="16" charset="-78"/>
              </a:rPr>
              <a:t>estarán a cargo de docentes de </a:t>
            </a:r>
            <a:r>
              <a:rPr lang="es-AR" sz="3200" dirty="0">
                <a:solidFill>
                  <a:srgbClr val="000000"/>
                </a:solidFill>
                <a:cs typeface="Andalus" pitchFamily="16" charset="-78"/>
              </a:rPr>
              <a:t>UCES </a:t>
            </a:r>
            <a:r>
              <a:rPr lang="es-AR" sz="3200" dirty="0" smtClean="0">
                <a:solidFill>
                  <a:srgbClr val="000000"/>
                </a:solidFill>
                <a:cs typeface="Andalus" pitchFamily="16" charset="-78"/>
              </a:rPr>
              <a:t>especialistas en cada uno de los temas.</a:t>
            </a:r>
            <a:r>
              <a:rPr lang="es-AR" sz="3200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dirty="0" smtClean="0">
              <a:solidFill>
                <a:schemeClr val="bg2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3200" dirty="0" smtClean="0">
                <a:solidFill>
                  <a:schemeClr val="bg2"/>
                </a:solidFill>
              </a:rPr>
              <a:t>Las capacitaciones estarán destinadas tanto a los referentes internos de cada empresa como a los tutores.</a:t>
            </a:r>
            <a:endParaRPr lang="es-AR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2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3200" dirty="0">
              <a:solidFill>
                <a:srgbClr val="000000"/>
              </a:solidFill>
              <a:cs typeface="Andalus" pitchFamily="16" charset="-7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6021388"/>
            <a:ext cx="20161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19475" y="5940425"/>
            <a:ext cx="30241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dirty="0" smtClean="0">
                <a:solidFill>
                  <a:srgbClr val="775F55"/>
                </a:solidFill>
                <a:latin typeface="Tw Cen MT" pitchFamily="32" charset="0"/>
              </a:rPr>
              <a:t>Asistencias técnicas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dirty="0" smtClean="0">
                <a:solidFill>
                  <a:srgbClr val="775F55"/>
                </a:solidFill>
                <a:latin typeface="Tw Cen MT" pitchFamily="32" charset="0"/>
              </a:rPr>
              <a:t>Rafaela Exporta 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1619250"/>
            <a:ext cx="8136706" cy="4978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 smtClean="0">
                <a:solidFill>
                  <a:srgbClr val="000000"/>
                </a:solidFill>
                <a:cs typeface="Andalus" pitchFamily="16" charset="-78"/>
              </a:rPr>
              <a:t>Asistencias técnicas: </a:t>
            </a: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 se brindarán según </a:t>
            </a:r>
            <a:r>
              <a:rPr lang="es-AR" sz="2800" dirty="0">
                <a:solidFill>
                  <a:srgbClr val="000000"/>
                </a:solidFill>
                <a:cs typeface="Andalus" pitchFamily="16" charset="-78"/>
              </a:rPr>
              <a:t>necesidades </a:t>
            </a: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específicas </a:t>
            </a:r>
            <a:r>
              <a:rPr lang="es-AR" sz="2800" dirty="0">
                <a:solidFill>
                  <a:srgbClr val="000000"/>
                </a:solidFill>
                <a:cs typeface="Andalus" pitchFamily="16" charset="-78"/>
              </a:rPr>
              <a:t>de comercio </a:t>
            </a: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exterior y/o de producción. </a:t>
            </a:r>
            <a:endParaRPr lang="en-GB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Estarán a cargo de docentes de UCES, de profesionales de INTI y estudiantes avanzados de UTN.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Estarán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disponibles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para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todas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las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consultas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de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las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emprensas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participantes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y de los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tutores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Trabajarán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de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manera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conjunta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 con los </a:t>
            </a:r>
            <a:r>
              <a:rPr lang="en-GB" sz="2800" dirty="0" err="1" smtClean="0">
                <a:solidFill>
                  <a:srgbClr val="000000"/>
                </a:solidFill>
                <a:cs typeface="Andalus" pitchFamily="16" charset="-78"/>
              </a:rPr>
              <a:t>tutores</a:t>
            </a:r>
            <a:r>
              <a:rPr lang="en-GB" sz="2800" dirty="0" smtClean="0">
                <a:solidFill>
                  <a:srgbClr val="000000"/>
                </a:solidFill>
                <a:cs typeface="Andalus" pitchFamily="16" charset="-78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>
              <a:solidFill>
                <a:srgbClr val="000000"/>
              </a:solidFill>
              <a:cs typeface="Andalus" pitchFamily="16" charset="-7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6021388"/>
            <a:ext cx="20161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19475" y="5940425"/>
            <a:ext cx="30241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400" dirty="0" smtClean="0">
                <a:solidFill>
                  <a:srgbClr val="775F55"/>
                </a:solidFill>
                <a:latin typeface="Tw Cen MT" pitchFamily="32" charset="0"/>
              </a:rPr>
              <a:t>Tutorías </a:t>
            </a:r>
            <a:endParaRPr lang="es-AR" sz="44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1835274"/>
            <a:ext cx="8280400" cy="404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 smtClean="0">
                <a:solidFill>
                  <a:srgbClr val="000000"/>
                </a:solidFill>
                <a:cs typeface="Andalus" pitchFamily="16" charset="-78"/>
              </a:rPr>
              <a:t>Tutorías: </a:t>
            </a: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estarán a cargo de alumnos </a:t>
            </a:r>
            <a:r>
              <a:rPr lang="es-AR" sz="2800" dirty="0">
                <a:solidFill>
                  <a:srgbClr val="000000"/>
                </a:solidFill>
                <a:cs typeface="Andalus" pitchFamily="16" charset="-78"/>
              </a:rPr>
              <a:t>de UCES de la Lic. en Comercio </a:t>
            </a: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Exterior próximos a recibirse. </a:t>
            </a: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dirty="0" smtClean="0">
                <a:solidFill>
                  <a:srgbClr val="000000"/>
                </a:solidFill>
                <a:cs typeface="Andalus" pitchFamily="16" charset="-78"/>
              </a:rPr>
              <a:t>Serán la figura más cercana a las empresas. Cada tutor tendrá a cargo a dos </a:t>
            </a:r>
            <a:r>
              <a:rPr lang="es-AR" sz="2800" dirty="0">
                <a:solidFill>
                  <a:srgbClr val="000000"/>
                </a:solidFill>
                <a:cs typeface="Andalus" pitchFamily="16" charset="-78"/>
              </a:rPr>
              <a:t>empresas. </a:t>
            </a:r>
            <a:endParaRPr lang="es-AR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chemeClr val="bg2"/>
              </a:solidFill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chemeClr val="bg2"/>
              </a:solidFill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bg2"/>
                </a:solidFill>
              </a:rPr>
              <a:t>Su </a:t>
            </a:r>
            <a:r>
              <a:rPr lang="en-GB" sz="2800" dirty="0" err="1" smtClean="0">
                <a:solidFill>
                  <a:schemeClr val="bg2"/>
                </a:solidFill>
              </a:rPr>
              <a:t>tarea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será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asistir</a:t>
            </a:r>
            <a:r>
              <a:rPr lang="en-GB" sz="2800" dirty="0" smtClean="0">
                <a:solidFill>
                  <a:schemeClr val="bg2"/>
                </a:solidFill>
              </a:rPr>
              <a:t>, </a:t>
            </a:r>
            <a:r>
              <a:rPr lang="en-GB" sz="2800" dirty="0" err="1" smtClean="0">
                <a:solidFill>
                  <a:schemeClr val="bg2"/>
                </a:solidFill>
              </a:rPr>
              <a:t>colaborar</a:t>
            </a:r>
            <a:r>
              <a:rPr lang="en-GB" sz="2800" dirty="0" smtClean="0">
                <a:solidFill>
                  <a:schemeClr val="bg2"/>
                </a:solidFill>
              </a:rPr>
              <a:t> e </a:t>
            </a:r>
            <a:r>
              <a:rPr lang="en-GB" sz="2800" dirty="0" err="1" smtClean="0">
                <a:solidFill>
                  <a:schemeClr val="bg2"/>
                </a:solidFill>
              </a:rPr>
              <a:t>implementar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las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herramientas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brindadas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durante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las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capacitaciones</a:t>
            </a:r>
            <a:r>
              <a:rPr lang="en-GB" sz="2800" dirty="0" smtClean="0">
                <a:solidFill>
                  <a:schemeClr val="bg2"/>
                </a:solidFill>
              </a:rPr>
              <a:t> con el </a:t>
            </a:r>
            <a:r>
              <a:rPr lang="en-GB" sz="2800" dirty="0" err="1" smtClean="0">
                <a:solidFill>
                  <a:schemeClr val="bg2"/>
                </a:solidFill>
              </a:rPr>
              <a:t>apoyo</a:t>
            </a:r>
            <a:r>
              <a:rPr lang="en-GB" sz="2800" dirty="0" smtClean="0">
                <a:solidFill>
                  <a:schemeClr val="bg2"/>
                </a:solidFill>
              </a:rPr>
              <a:t> de los </a:t>
            </a:r>
            <a:r>
              <a:rPr lang="en-GB" sz="2800" dirty="0" err="1" smtClean="0">
                <a:solidFill>
                  <a:schemeClr val="bg2"/>
                </a:solidFill>
              </a:rPr>
              <a:t>Asistentes</a:t>
            </a:r>
            <a:r>
              <a:rPr lang="en-GB" sz="2800" dirty="0" smtClean="0">
                <a:solidFill>
                  <a:schemeClr val="bg2"/>
                </a:solidFill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</a:rPr>
              <a:t>Técnicos</a:t>
            </a:r>
            <a:r>
              <a:rPr lang="en-GB" sz="2800" dirty="0" smtClean="0">
                <a:solidFill>
                  <a:schemeClr val="bg2"/>
                </a:solidFill>
              </a:rPr>
              <a:t>.</a:t>
            </a:r>
            <a:r>
              <a:rPr lang="en-GB" sz="2800" dirty="0" smtClean="0"/>
              <a:t>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>
              <a:solidFill>
                <a:srgbClr val="000000"/>
              </a:solidFill>
              <a:cs typeface="Andalus" pitchFamily="16" charset="-7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6021388"/>
            <a:ext cx="20161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19475" y="5940425"/>
            <a:ext cx="30241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400" dirty="0" err="1" smtClean="0">
                <a:solidFill>
                  <a:srgbClr val="775F55"/>
                </a:solidFill>
                <a:latin typeface="Tw Cen MT" pitchFamily="32" charset="0"/>
              </a:rPr>
              <a:t>Mentorías</a:t>
            </a:r>
            <a:r>
              <a:rPr lang="es-AR" sz="4400" dirty="0" smtClean="0">
                <a:solidFill>
                  <a:srgbClr val="775F55"/>
                </a:solidFill>
                <a:latin typeface="Tw Cen MT" pitchFamily="32" charset="0"/>
              </a:rPr>
              <a:t> </a:t>
            </a:r>
            <a:endParaRPr lang="es-AR" sz="44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0" y="1835274"/>
            <a:ext cx="8136706" cy="4041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b="1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 err="1" smtClean="0">
                <a:solidFill>
                  <a:srgbClr val="000000"/>
                </a:solidFill>
                <a:cs typeface="Andalus" pitchFamily="16" charset="-78"/>
              </a:rPr>
              <a:t>Mentorías</a:t>
            </a:r>
            <a:r>
              <a:rPr lang="es-AR" sz="2800" b="1" dirty="0" smtClean="0">
                <a:solidFill>
                  <a:srgbClr val="000000"/>
                </a:solidFill>
                <a:cs typeface="Andalus" pitchFamily="16" charset="-78"/>
              </a:rPr>
              <a:t>: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Empresarios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con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experiencia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en 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comercio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internacional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smtClean="0">
                <a:solidFill>
                  <a:schemeClr val="bg2"/>
                </a:solidFill>
                <a:cs typeface="Arial" charset="0"/>
              </a:rPr>
              <a:t>compañarán 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proceso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las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Pymes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participantes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programa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. </a:t>
            </a:r>
          </a:p>
          <a:p>
            <a:pPr algn="ctr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242888" algn="l"/>
                <a:tab pos="692150" algn="l"/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</a:tabLst>
            </a:pPr>
            <a:endParaRPr lang="en-GB" sz="2800" dirty="0" smtClean="0">
              <a:solidFill>
                <a:schemeClr val="bg2"/>
              </a:solidFill>
              <a:cs typeface="Arial" charset="0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242888" algn="l"/>
                <a:tab pos="692150" algn="l"/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</a:tabLst>
            </a:pP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Se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realizarán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encuentros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a lo largo del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proyecto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que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permitan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, a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través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charlas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informales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, la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transferencia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experiencias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, y de la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visión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general del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comercio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internacional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,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además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posibilitar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el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desarrollo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redes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 de </a:t>
            </a:r>
            <a:r>
              <a:rPr lang="en-GB" sz="2800" dirty="0" err="1" smtClean="0">
                <a:solidFill>
                  <a:schemeClr val="bg2"/>
                </a:solidFill>
                <a:cs typeface="Arial" charset="0"/>
              </a:rPr>
              <a:t>contacto</a:t>
            </a:r>
            <a:r>
              <a:rPr lang="en-GB" sz="2800" dirty="0" smtClean="0">
                <a:solidFill>
                  <a:schemeClr val="bg2"/>
                </a:solidFill>
                <a:cs typeface="Arial" charset="0"/>
              </a:rPr>
              <a:t>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800" dirty="0" smtClean="0">
              <a:solidFill>
                <a:srgbClr val="000000"/>
              </a:solidFill>
              <a:cs typeface="Andalus" pitchFamily="16" charset="-78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AR" sz="2800" dirty="0">
              <a:solidFill>
                <a:srgbClr val="000000"/>
              </a:solidFill>
              <a:cs typeface="Andalus" pitchFamily="16" charset="-7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6021388"/>
            <a:ext cx="20161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19475" y="5940425"/>
            <a:ext cx="30241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pPr algn="ctr"/>
            <a:r>
              <a:rPr lang="es-AR" dirty="0" smtClean="0"/>
              <a:t>MUCHAS GRACIAS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6080916" cy="251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RAFAELA EXPORTA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2325648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2"/>
                </a:solidFill>
              </a:rPr>
              <a:t>“Programa para la promoción de la cultura exportadora en pequeñas y medianas empresas”</a:t>
            </a:r>
          </a:p>
          <a:p>
            <a:endParaRPr lang="es-A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OBJETIVO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270485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600" dirty="0" smtClean="0">
                <a:solidFill>
                  <a:schemeClr val="bg2"/>
                </a:solidFill>
              </a:rPr>
              <a:t>Incrementar el número de pequeñas y medianas empresas exportadoras de la ciudad de Rafaela.</a:t>
            </a:r>
            <a:endParaRPr lang="es-AR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350"/>
            <a:ext cx="8892480" cy="1433513"/>
          </a:xfrm>
        </p:spPr>
        <p:txBody>
          <a:bodyPr/>
          <a:lstStyle/>
          <a:p>
            <a:pPr algn="ctr"/>
            <a:r>
              <a:rPr lang="es-AR" dirty="0" smtClean="0"/>
              <a:t>ORGANIZAN </a:t>
            </a:r>
            <a:endParaRPr lang="es-AR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2085"/>
            <a:ext cx="4464496" cy="115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24306" r="9920" b="17222"/>
          <a:stretch/>
        </p:blipFill>
        <p:spPr bwMode="auto">
          <a:xfrm>
            <a:off x="5004048" y="2996953"/>
            <a:ext cx="4104456" cy="159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dirty="0" smtClean="0"/>
              <a:t>Apoyan Rafaela Exporta </a:t>
            </a:r>
            <a:endParaRPr lang="es-A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5376"/>
            <a:ext cx="1872208" cy="16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27" y="2636912"/>
            <a:ext cx="3270781" cy="8640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33" y="4221088"/>
            <a:ext cx="3910097" cy="1408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3" y="4349155"/>
            <a:ext cx="2751825" cy="145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dirty="0" smtClean="0"/>
              <a:t>Colaboraron con </a:t>
            </a:r>
            <a:br>
              <a:rPr lang="es-AR" sz="4000" dirty="0" smtClean="0"/>
            </a:br>
            <a:r>
              <a:rPr lang="es-AR" sz="4000" dirty="0" smtClean="0"/>
              <a:t>Rafaela Exporta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568951" cy="5069160"/>
          </a:xfrm>
        </p:spPr>
        <p:txBody>
          <a:bodyPr/>
          <a:lstStyle/>
          <a:p>
            <a:pPr marL="0" indent="0"/>
            <a:endParaRPr lang="es-AR" sz="2400" dirty="0" smtClean="0"/>
          </a:p>
          <a:p>
            <a:pPr marL="0" indent="0"/>
            <a:endParaRPr lang="es-AR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/>
              <a:t>INTI</a:t>
            </a:r>
            <a:r>
              <a:rPr lang="es-AR" sz="2400" dirty="0" smtClean="0"/>
              <a:t> realizará asistencias técnicas puntuales de acuerdo a las necesidades detectadas en el diagnóstico de cada empresa.</a:t>
            </a:r>
          </a:p>
          <a:p>
            <a:pPr marL="457200" indent="-457200">
              <a:buFont typeface="Arial" pitchFamily="34" charset="0"/>
              <a:buChar char="•"/>
            </a:pPr>
            <a:endParaRPr lang="es-AR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/>
              <a:t>UCES</a:t>
            </a:r>
            <a:r>
              <a:rPr lang="es-AR" sz="2400" dirty="0" smtClean="0"/>
              <a:t> participará con alumnos y docentes capacitadores.</a:t>
            </a:r>
          </a:p>
          <a:p>
            <a:pPr marL="457200" indent="-457200">
              <a:buFont typeface="Arial" pitchFamily="34" charset="0"/>
              <a:buChar char="•"/>
            </a:pPr>
            <a:endParaRPr lang="es-AR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/>
              <a:t>ACDICAR</a:t>
            </a:r>
            <a:r>
              <a:rPr lang="es-AR" sz="2400" dirty="0" smtClean="0"/>
              <a:t> estudiará líneas de financiamiento aplicables al programa.</a:t>
            </a:r>
          </a:p>
        </p:txBody>
      </p:sp>
    </p:spTree>
    <p:extLst>
      <p:ext uri="{BB962C8B-B14F-4D97-AF65-F5344CB8AC3E}">
        <p14:creationId xmlns:p14="http://schemas.microsoft.com/office/powerpoint/2010/main" val="36485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dirty="0" smtClean="0">
                <a:solidFill>
                  <a:srgbClr val="775F55"/>
                </a:solidFill>
                <a:latin typeface="+mj-lt"/>
              </a:rPr>
              <a:t>ESTRUCTURA DEL PROGRAMA </a:t>
            </a:r>
            <a:endParaRPr lang="es-AR" sz="4000" dirty="0">
              <a:solidFill>
                <a:srgbClr val="775F55"/>
              </a:solidFill>
              <a:latin typeface="+mj-lt"/>
            </a:endParaRPr>
          </a:p>
        </p:txBody>
      </p:sp>
      <p:cxnSp>
        <p:nvCxnSpPr>
          <p:cNvPr id="17418" name="AutoShape 10"/>
          <p:cNvCxnSpPr>
            <a:cxnSpLocks noChangeShapeType="1"/>
          </p:cNvCxnSpPr>
          <p:nvPr/>
        </p:nvCxnSpPr>
        <p:spPr bwMode="auto">
          <a:xfrm flipV="1">
            <a:off x="3996755" y="2060550"/>
            <a:ext cx="575128" cy="298"/>
          </a:xfrm>
          <a:prstGeom prst="straightConnector1">
            <a:avLst/>
          </a:prstGeom>
          <a:noFill/>
          <a:ln w="38160">
            <a:solidFill>
              <a:srgbClr val="59474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19" name="AutoShape 11"/>
          <p:cNvCxnSpPr>
            <a:cxnSpLocks noChangeShapeType="1"/>
          </p:cNvCxnSpPr>
          <p:nvPr/>
        </p:nvCxnSpPr>
        <p:spPr bwMode="auto">
          <a:xfrm flipV="1">
            <a:off x="3996755" y="2852787"/>
            <a:ext cx="575128" cy="149"/>
          </a:xfrm>
          <a:prstGeom prst="straightConnector1">
            <a:avLst/>
          </a:prstGeom>
          <a:noFill/>
          <a:ln w="38160">
            <a:solidFill>
              <a:srgbClr val="59474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20" name="AutoShape 12"/>
          <p:cNvCxnSpPr>
            <a:cxnSpLocks noChangeShapeType="1"/>
          </p:cNvCxnSpPr>
          <p:nvPr/>
        </p:nvCxnSpPr>
        <p:spPr bwMode="auto">
          <a:xfrm flipV="1">
            <a:off x="3996755" y="3645024"/>
            <a:ext cx="575128" cy="298"/>
          </a:xfrm>
          <a:prstGeom prst="straightConnector1">
            <a:avLst/>
          </a:prstGeom>
          <a:noFill/>
          <a:ln w="38160">
            <a:solidFill>
              <a:srgbClr val="59474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" name="14 Elipse"/>
          <p:cNvSpPr/>
          <p:nvPr/>
        </p:nvSpPr>
        <p:spPr bwMode="auto">
          <a:xfrm>
            <a:off x="5940152" y="2420888"/>
            <a:ext cx="1944216" cy="179572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" dirty="0" smtClean="0">
                <a:solidFill>
                  <a:schemeClr val="bg2"/>
                </a:solidFill>
                <a:latin typeface="Arial" charset="0"/>
                <a:ea typeface="Microsoft YaHei" charset="-122"/>
              </a:rPr>
              <a:t>PYMES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972368" y="1628800"/>
            <a:ext cx="2962615" cy="787608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Microsoft YaHei" charset="-122"/>
              </a:rPr>
              <a:t>TUTORIAS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972368" y="3284984"/>
            <a:ext cx="2962615" cy="787608"/>
          </a:xfrm>
          <a:prstGeom prst="roundRect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" dirty="0" smtClean="0">
                <a:solidFill>
                  <a:schemeClr val="bg2"/>
                </a:solidFill>
                <a:latin typeface="Arial" charset="0"/>
                <a:ea typeface="Microsoft YaHei" charset="-122"/>
              </a:rPr>
              <a:t>ASISTENCIAS TÉCNICAS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972368" y="2492896"/>
            <a:ext cx="2962615" cy="70884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s-ES" dirty="0" smtClean="0">
                <a:solidFill>
                  <a:schemeClr val="bg2"/>
                </a:solidFill>
                <a:latin typeface="Arial" charset="0"/>
                <a:ea typeface="Microsoft YaHei" charset="-122"/>
              </a:rPr>
              <a:t>CAPACITACIONES</a:t>
            </a:r>
            <a:endParaRPr lang="es-AR" dirty="0" smtClean="0">
              <a:solidFill>
                <a:schemeClr val="bg2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179512" y="5085184"/>
            <a:ext cx="8712968" cy="7156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" sz="1700" dirty="0" smtClean="0">
                <a:solidFill>
                  <a:schemeClr val="bg2"/>
                </a:solidFill>
                <a:latin typeface="Arial" charset="0"/>
                <a:ea typeface="Microsoft YaHei" charset="-122"/>
              </a:rPr>
              <a:t>SEGUIMIENTO: MUNICIPALIDA DE RAFAELA / CÁMARA DE COMERCIO EXTERIOR</a:t>
            </a:r>
            <a:endParaRPr kumimoji="0" lang="es-A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179512" y="6021288"/>
            <a:ext cx="8712968" cy="432048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" sz="1700" dirty="0" smtClean="0">
                <a:solidFill>
                  <a:schemeClr val="bg2"/>
                </a:solidFill>
                <a:latin typeface="Arial" charset="0"/>
                <a:ea typeface="Microsoft YaHei" charset="-122"/>
              </a:rPr>
              <a:t>DURACION: 1 AÑO</a:t>
            </a:r>
            <a:endParaRPr kumimoji="0" lang="es-A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971600" y="4149080"/>
            <a:ext cx="2962615" cy="78760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Microsoft YaHei" charset="-122"/>
              </a:rPr>
              <a:t>MENTORIAS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 flipV="1">
            <a:off x="3996872" y="4508822"/>
            <a:ext cx="575128" cy="298"/>
          </a:xfrm>
          <a:prstGeom prst="straightConnector1">
            <a:avLst/>
          </a:prstGeom>
          <a:noFill/>
          <a:ln w="38160">
            <a:solidFill>
              <a:srgbClr val="59474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400" dirty="0" err="1" smtClean="0">
                <a:solidFill>
                  <a:srgbClr val="775F55"/>
                </a:solidFill>
                <a:latin typeface="Tw Cen MT" pitchFamily="32" charset="0"/>
              </a:rPr>
              <a:t>PyMEs</a:t>
            </a:r>
            <a:endParaRPr lang="es-AR" sz="4400" dirty="0">
              <a:solidFill>
                <a:srgbClr val="775F55"/>
              </a:solidFill>
              <a:latin typeface="Tw Cen MT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3766" y="2843386"/>
            <a:ext cx="7632650" cy="202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3200" b="1" dirty="0" smtClean="0">
                <a:solidFill>
                  <a:srgbClr val="000000"/>
                </a:solidFill>
              </a:rPr>
              <a:t>Empresas Pymes: </a:t>
            </a:r>
            <a:r>
              <a:rPr lang="es-ES" sz="3200" dirty="0">
                <a:solidFill>
                  <a:srgbClr val="000000"/>
                </a:solidFill>
              </a:rPr>
              <a:t>con potencial exportador con escasa o nula experiencia en el mercado externo.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19925" y="6021388"/>
            <a:ext cx="201612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19475" y="5940425"/>
            <a:ext cx="3024188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9552" y="209162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Grupo Spesso</a:t>
            </a:r>
            <a:r>
              <a:rPr lang="es-AR" sz="3200" dirty="0" smtClean="0">
                <a:solidFill>
                  <a:schemeClr val="bg2"/>
                </a:solidFill>
              </a:rPr>
              <a:t>: </a:t>
            </a:r>
            <a:r>
              <a:rPr lang="es-ES" sz="3200" dirty="0" smtClean="0">
                <a:solidFill>
                  <a:schemeClr val="bg2"/>
                </a:solidFill>
              </a:rPr>
              <a:t>Asientos De Válvula Para Motores </a:t>
            </a:r>
            <a:endParaRPr lang="es-AR" sz="3200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3200" b="1" dirty="0" err="1" smtClean="0">
                <a:solidFill>
                  <a:schemeClr val="bg2"/>
                </a:solidFill>
              </a:rPr>
              <a:t>Rizzotto</a:t>
            </a:r>
            <a:r>
              <a:rPr lang="es-AR" sz="3200" b="1" dirty="0" smtClean="0">
                <a:solidFill>
                  <a:schemeClr val="bg2"/>
                </a:solidFill>
              </a:rPr>
              <a:t> y Pieragostini SRL</a:t>
            </a:r>
            <a:r>
              <a:rPr lang="es-AR" sz="3200" dirty="0" smtClean="0">
                <a:solidFill>
                  <a:schemeClr val="bg2"/>
                </a:solidFill>
              </a:rPr>
              <a:t>: Poleas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Sueño Dorado</a:t>
            </a:r>
            <a:r>
              <a:rPr lang="es-AR" sz="3200" dirty="0" smtClean="0">
                <a:solidFill>
                  <a:schemeClr val="bg2"/>
                </a:solidFill>
              </a:rPr>
              <a:t>: Colchones y </a:t>
            </a:r>
            <a:r>
              <a:rPr lang="es-AR" sz="3200" dirty="0" err="1" smtClean="0">
                <a:solidFill>
                  <a:schemeClr val="bg2"/>
                </a:solidFill>
              </a:rPr>
              <a:t>Sommiers</a:t>
            </a:r>
            <a:endParaRPr lang="es-AR" sz="3200" dirty="0" smtClean="0">
              <a:solidFill>
                <a:schemeClr val="bg2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AR" sz="3200" b="1" dirty="0" smtClean="0">
                <a:solidFill>
                  <a:schemeClr val="bg2"/>
                </a:solidFill>
              </a:rPr>
              <a:t>Tosone</a:t>
            </a:r>
            <a:r>
              <a:rPr lang="es-AR" sz="3200" dirty="0" smtClean="0">
                <a:solidFill>
                  <a:schemeClr val="bg2"/>
                </a:solidFill>
              </a:rPr>
              <a:t>: </a:t>
            </a:r>
            <a:r>
              <a:rPr lang="es-ES" sz="3200" dirty="0" smtClean="0">
                <a:solidFill>
                  <a:schemeClr val="bg2"/>
                </a:solidFill>
              </a:rPr>
              <a:t>Grupos electrógenos </a:t>
            </a:r>
            <a:endParaRPr lang="es-ES" sz="3200" dirty="0">
              <a:solidFill>
                <a:schemeClr val="bg2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PyMEs participantes en ediciones anteriores del </a:t>
            </a:r>
            <a:r>
              <a:rPr lang="es-ES" sz="4000" b="1" dirty="0" smtClean="0">
                <a:solidFill>
                  <a:srgbClr val="775F55"/>
                </a:solidFill>
                <a:latin typeface="Tw Cen MT" pitchFamily="32" charset="0"/>
              </a:rPr>
              <a:t>Rafaela Exporta</a:t>
            </a:r>
            <a:r>
              <a:rPr lang="es-ES" sz="4000" dirty="0" smtClean="0">
                <a:solidFill>
                  <a:srgbClr val="775F55"/>
                </a:solidFill>
                <a:latin typeface="Tw Cen MT" pitchFamily="32" charset="0"/>
              </a:rPr>
              <a:t> </a:t>
            </a:r>
            <a:endParaRPr lang="es-AR" sz="4000" dirty="0">
              <a:solidFill>
                <a:srgbClr val="775F55"/>
              </a:solidFill>
              <a:latin typeface="Tw Cen MT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464</Words>
  <Application>Microsoft Office PowerPoint</Application>
  <PresentationFormat>Presentación en pantalla (4:3)</PresentationFormat>
  <Paragraphs>98</Paragraphs>
  <Slides>17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Presentación de PowerPoint</vt:lpstr>
      <vt:lpstr>RAFAELA EXPORTA</vt:lpstr>
      <vt:lpstr>OBJETIVO</vt:lpstr>
      <vt:lpstr>ORGANIZAN </vt:lpstr>
      <vt:lpstr>Apoyan Rafaela Exporta </vt:lpstr>
      <vt:lpstr>Colaboraron con  Rafaela Exporta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53</cp:revision>
  <dcterms:created xsi:type="dcterms:W3CDTF">2014-05-15T20:58:46Z</dcterms:created>
  <dcterms:modified xsi:type="dcterms:W3CDTF">2017-05-18T15:19:26Z</dcterms:modified>
</cp:coreProperties>
</file>